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2" r:id="rId3"/>
    <p:sldId id="316" r:id="rId4"/>
    <p:sldId id="317" r:id="rId5"/>
    <p:sldId id="321" r:id="rId6"/>
    <p:sldId id="322" r:id="rId7"/>
    <p:sldId id="318" r:id="rId8"/>
    <p:sldId id="320" r:id="rId9"/>
    <p:sldId id="319" r:id="rId10"/>
    <p:sldId id="323" r:id="rId11"/>
    <p:sldId id="324" r:id="rId12"/>
    <p:sldId id="325" r:id="rId13"/>
    <p:sldId id="326" r:id="rId14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631"/>
    <a:srgbClr val="58595B"/>
    <a:srgbClr val="C1C2C3"/>
    <a:srgbClr val="FFF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3023" autoAdjust="0"/>
  </p:normalViewPr>
  <p:slideViewPr>
    <p:cSldViewPr>
      <p:cViewPr varScale="1">
        <p:scale>
          <a:sx n="69" d="100"/>
          <a:sy n="69" d="100"/>
        </p:scale>
        <p:origin x="189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790BD-CBBF-4B9F-B246-F9F0B1E9F088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41C91-30FE-4036-9501-8D5E8A5BFB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4193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626FF-5566-467D-ADDB-4AC308F5F321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4CB22-A59F-4905-9BA5-497609C5D5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085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225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144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994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11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78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716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564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405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126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77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023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D1420-54FD-4D6F-A085-4BF2412DEF6C}" type="datetimeFigureOut">
              <a:rPr lang="nl-NL" smtClean="0"/>
              <a:t>16-9-2024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08671-AA91-482B-8996-00303D17C0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542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knNMsMnhC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io.talentcompaz.nl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talentcompaz.nl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752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47564" y="344760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cap="small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Overgangsonderzoek online </a:t>
            </a:r>
            <a:endParaRPr lang="nl-NL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0292" y="2359818"/>
            <a:ext cx="7107238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</p:spTree>
    <p:extLst>
      <p:ext uri="{BB962C8B-B14F-4D97-AF65-F5344CB8AC3E}">
        <p14:creationId xmlns:p14="http://schemas.microsoft.com/office/powerpoint/2010/main" val="584201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752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830997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b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 Overgangsonderzoek 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volledig online via </a:t>
            </a:r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2400" b="1" dirty="0" err="1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2400" b="1" i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2400" b="1" dirty="0" err="1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866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2677656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2400" b="1" dirty="0" err="1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2400" b="1" i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2400" b="1" dirty="0" err="1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 kan het onderzoek </a:t>
            </a:r>
            <a:r>
              <a:rPr lang="nl-NL" sz="2400" b="1" dirty="0" err="1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volledog</a:t>
            </a: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 digitaal aanbieden</a:t>
            </a:r>
          </a:p>
          <a:p>
            <a:pPr marL="342900" indent="-342900" algn="r">
              <a:buClr>
                <a:srgbClr val="F26631"/>
              </a:buClr>
              <a:buFont typeface="Wingdings" panose="05000000000000000000" pitchFamily="2" charset="2"/>
              <a:buChar char="q"/>
            </a:pP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NIO intelligentieonderzoek</a:t>
            </a:r>
          </a:p>
          <a:p>
            <a:pPr marL="342900" indent="-342900" algn="r">
              <a:buClr>
                <a:srgbClr val="F26631"/>
              </a:buClr>
              <a:buFont typeface="Wingdings" panose="05000000000000000000" pitchFamily="2" charset="2"/>
              <a:buChar char="q"/>
            </a:pP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NPVJ2 – persoonlijkheidsonderzoek</a:t>
            </a:r>
          </a:p>
          <a:p>
            <a:pPr marL="342900" indent="-342900" algn="r">
              <a:buClr>
                <a:srgbClr val="F26631"/>
              </a:buClr>
              <a:buFont typeface="Wingdings" panose="05000000000000000000" pitchFamily="2" charset="2"/>
              <a:buChar char="q"/>
            </a:pP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PMT-K2 motivatie-onderzoek</a:t>
            </a:r>
          </a:p>
          <a:p>
            <a:pPr marL="342900" indent="-342900" algn="r">
              <a:buClr>
                <a:srgbClr val="F26631"/>
              </a:buClr>
              <a:buFont typeface="Wingdings" panose="05000000000000000000" pitchFamily="2" charset="2"/>
              <a:buChar char="q"/>
            </a:pPr>
            <a:endParaRPr lang="nl-NL" sz="2400" b="1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Clr>
                <a:srgbClr val="F26631"/>
              </a:buClr>
              <a:buFont typeface="Wingdings" panose="05000000000000000000" pitchFamily="2" charset="2"/>
              <a:buChar char="q"/>
            </a:pP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Leerachterstanden worden geleverd uit CITO-VAS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530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3046988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NIO Afname is volledig identiek aan Paper &amp; </a:t>
            </a:r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Pencil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Moet gedaan worden door een getrainde testleider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Er is een handleiding digitale </a:t>
            </a:r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Nio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 voor de testleider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NIO MOET onder begeleiding afgenomen worden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Tijdsbewaking gebeurt door het systeem</a:t>
            </a:r>
          </a:p>
          <a:p>
            <a:pPr marL="342900" indent="-342900" algn="r">
              <a:buFont typeface="Arial" charset="0"/>
              <a:buChar char="•"/>
            </a:pPr>
            <a:endParaRPr lang="nl-NL" sz="24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Nieuw en extra is “het dashboard”</a:t>
            </a: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505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156966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Alleen bij de NIO wordt het antwoordblad compleet op 1 scherm getoond en kan de leerling </a:t>
            </a:r>
            <a:r>
              <a:rPr lang="nl-NL" sz="2400" b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naar boven 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en onder scrollen. Bij de andere tests is er 1 vraag op 1 scherm met de antwoordmogelijkheden. </a:t>
            </a:r>
            <a:endParaRPr lang="nl-NL" sz="2400" b="1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047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61665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nl-NL" sz="2400" b="1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40" y="1125854"/>
            <a:ext cx="6840800" cy="496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5125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3046988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4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Met “het dashboard”</a:t>
            </a:r>
            <a:r>
              <a:rPr lang="nl-NL" sz="24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kun je zorgen dat “de groep bij elkaar blijft”, iedereen de instructie volgt, de voorbeelden oefent en iedereen tegelijk start.</a:t>
            </a:r>
          </a:p>
          <a:p>
            <a:pPr marL="342900" indent="-342900" algn="r">
              <a:buFont typeface="Arial" charset="0"/>
              <a:buChar char="•"/>
            </a:pPr>
            <a:endParaRPr lang="nl-NL" sz="24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Font typeface="Arial" charset="0"/>
              <a:buChar char="•"/>
            </a:pPr>
            <a:r>
              <a:rPr lang="nl-NL" sz="2400" b="1">
                <a:solidFill>
                  <a:srgbClr val="F26631"/>
                </a:solidFill>
                <a:latin typeface="Arial" pitchFamily="34" charset="0"/>
                <a:cs typeface="Arial" pitchFamily="34" charset="0"/>
                <a:hlinkClick r:id="rId3"/>
              </a:rPr>
              <a:t>https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  <a:hlinkClick r:id="rId3"/>
              </a:rPr>
              <a:t>://www.youtube.com/watch?v=BknNMsMnhCs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8156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2677656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LET OP: de NIO is binnen </a:t>
            </a:r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TalentCompaz</a:t>
            </a: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 een aparte module en aparte website: </a:t>
            </a: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 err="1">
                <a:solidFill>
                  <a:srgbClr val="F26631"/>
                </a:solidFill>
                <a:latin typeface="Arial" pitchFamily="34" charset="0"/>
                <a:cs typeface="Arial" pitchFamily="34" charset="0"/>
                <a:hlinkClick r:id="rId3"/>
              </a:rPr>
              <a:t>https</a:t>
            </a:r>
            <a:r>
              <a:rPr lang="nl-NL" sz="2400" b="1">
                <a:solidFill>
                  <a:srgbClr val="F26631"/>
                </a:solidFill>
                <a:latin typeface="Arial" pitchFamily="34" charset="0"/>
                <a:cs typeface="Arial" pitchFamily="34" charset="0"/>
                <a:hlinkClick r:id="rId3"/>
              </a:rPr>
              <a:t>//: nio.talentcompaz.nl</a:t>
            </a:r>
            <a:endParaRPr lang="nl-NL" sz="24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Font typeface="Arial" charset="0"/>
              <a:buChar char="•"/>
            </a:pPr>
            <a:endParaRPr lang="nl-NL" sz="24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r">
              <a:buFont typeface="Arial" charset="0"/>
              <a:buChar char="•"/>
            </a:pPr>
            <a:r>
              <a:rPr lang="nl-NL" sz="24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Als de NIO klaar is en de andere 2 testen gedaan moeten worden moet de leerling opnieuw inloggen: </a:t>
            </a: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414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Afbeelding 9"/>
          <p:cNvPicPr/>
          <p:nvPr/>
        </p:nvPicPr>
        <p:blipFill>
          <a:blip r:embed="rId5"/>
          <a:stretch>
            <a:fillRect/>
          </a:stretch>
        </p:blipFill>
        <p:spPr>
          <a:xfrm>
            <a:off x="1695450" y="2019300"/>
            <a:ext cx="6990140" cy="4001988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1695450" y="1268760"/>
            <a:ext cx="503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hlinkClick r:id="rId6"/>
              </a:rPr>
              <a:t>http://www.talentcompaz.nl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813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971600" y="1484784"/>
            <a:ext cx="7272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Inloggen</a:t>
            </a:r>
          </a:p>
          <a:p>
            <a:endParaRPr lang="nl-NL" dirty="0"/>
          </a:p>
          <a:p>
            <a:r>
              <a:rPr lang="nl-NL" dirty="0"/>
              <a:t>Voorafgaand aan de testafname moet een </a:t>
            </a:r>
            <a:r>
              <a:rPr lang="nl-NL" dirty="0" err="1"/>
              <a:t>leerlinlijst</a:t>
            </a:r>
            <a:r>
              <a:rPr lang="nl-NL" dirty="0"/>
              <a:t> volgens een vast format ingediend worden. Na import in </a:t>
            </a:r>
            <a:r>
              <a:rPr lang="nl-NL" dirty="0" err="1"/>
              <a:t>TalentCompaz</a:t>
            </a:r>
            <a:r>
              <a:rPr lang="nl-NL" dirty="0"/>
              <a:t> krijgt u van ons een lijst met inlognamen en wachtwoorden. Ook krijt u een stickervel met de inlognamen en wachtwoorden, die geprint en op het tafeltje geplakt kunnen worden en.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457200" y="3589010"/>
          <a:ext cx="8229600" cy="548342"/>
        </p:xfrm>
        <a:graphic>
          <a:graphicData uri="http://schemas.openxmlformats.org/drawingml/2006/table">
            <a:tbl>
              <a:tblPr/>
              <a:tblGrid>
                <a:gridCol w="891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0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4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68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18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55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13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95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25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15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7116"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Geboortedatum</a:t>
                      </a:r>
                    </a:p>
                  </a:txBody>
                  <a:tcPr marL="5350" marR="5350" marT="5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Voornaam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Tussenvoegsel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Achternaam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Adres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Postcode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Woonplaats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Geslacht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Klas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Niveau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Leerlingnummer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E-mailadres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Doublure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1" i="0" u="none" strike="noStrike">
                          <a:solidFill>
                            <a:srgbClr val="58595B"/>
                          </a:solidFill>
                          <a:effectLst/>
                          <a:latin typeface="Calibri"/>
                        </a:rPr>
                        <a:t>Schoolnaam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6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742"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350" marR="5350" marT="5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416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971600" y="1484784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ALS DE VERBINDING bij de leerling WEGVALT, komt er een melding op het DASHBOARD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6C074BD-8136-4BC9-BC17-23CF71B14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63" y="2138431"/>
            <a:ext cx="7106682" cy="4441676"/>
          </a:xfrm>
          <a:prstGeom prst="rect">
            <a:avLst/>
          </a:prstGeom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29D4EA2E-8DC9-4252-B180-154AF35DFDB5}"/>
              </a:ext>
            </a:extLst>
          </p:cNvPr>
          <p:cNvCxnSpPr/>
          <p:nvPr/>
        </p:nvCxnSpPr>
        <p:spPr>
          <a:xfrm>
            <a:off x="2339752" y="1988840"/>
            <a:ext cx="2774149" cy="388843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728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7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971600" y="1484784"/>
            <a:ext cx="727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ALS DE VERBINDING bij de leerling WEGVALT, komt er ook een melding op het scherm van de leerling. 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Rustig afwachten: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Als de verbinding hersteld is slaat </a:t>
            </a:r>
            <a:r>
              <a:rPr lang="nl-NL" dirty="0" err="1"/>
              <a:t>TalentCompaz</a:t>
            </a:r>
            <a:r>
              <a:rPr lang="nl-NL" dirty="0"/>
              <a:t> alsnog de gegeven antwoorden op en de leerling komt terug op het punt waar de verbinding wegviel.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Als hij is uitgelogd: opnieuw inloggen en gewoon verder gaan.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511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rt\Documents\Werk\!!!Ontwikkeling\LOGOOS\login_background_TalentComp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7612"/>
            <a:ext cx="9144000" cy="69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39052" y="2847440"/>
            <a:ext cx="7848872" cy="400110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>
              <a:buFont typeface="Arial" charset="0"/>
              <a:buChar char="•"/>
            </a:pPr>
            <a:endParaRPr lang="nl-NL" sz="2000" b="1" dirty="0">
              <a:solidFill>
                <a:srgbClr val="F2663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1" y="6257810"/>
            <a:ext cx="3456385" cy="38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kstvak 2"/>
          <p:cNvSpPr txBox="1"/>
          <p:nvPr/>
        </p:nvSpPr>
        <p:spPr>
          <a:xfrm>
            <a:off x="1979712" y="6286832"/>
            <a:ext cx="313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Talent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nl-NL" sz="1600" b="1" i="1" dirty="0">
                <a:solidFill>
                  <a:srgbClr val="F2663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nl-NL" sz="1600" b="1" dirty="0">
                <a:solidFill>
                  <a:srgbClr val="58595B"/>
                </a:solidFill>
                <a:latin typeface="Arial" pitchFamily="34" charset="0"/>
                <a:cs typeface="Arial" pitchFamily="34" charset="0"/>
              </a:rPr>
              <a:t>az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is onderdeel van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826" y="333781"/>
            <a:ext cx="3578764" cy="35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971600" y="1484784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ALS DE VERBINDING bij de leerling WEGVALT, komt er een melding op het DASHBOARD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CEE7EBF-C2D6-44E6-8352-569E2B03C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07" y="1304324"/>
            <a:ext cx="7452320" cy="4657700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6DB0A429-CAE5-4928-B1A8-E7FDE527FC02}"/>
              </a:ext>
            </a:extLst>
          </p:cNvPr>
          <p:cNvCxnSpPr/>
          <p:nvPr/>
        </p:nvCxnSpPr>
        <p:spPr>
          <a:xfrm flipV="1">
            <a:off x="7236296" y="1988840"/>
            <a:ext cx="216024" cy="3709876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3737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450</Words>
  <Application>Microsoft Office PowerPoint</Application>
  <PresentationFormat>Diavoorstelling (4:3)</PresentationFormat>
  <Paragraphs>110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Geert</dc:creator>
  <cp:lastModifiedBy>Ypke Bakker</cp:lastModifiedBy>
  <cp:revision>114</cp:revision>
  <dcterms:created xsi:type="dcterms:W3CDTF">2013-07-23T13:02:30Z</dcterms:created>
  <dcterms:modified xsi:type="dcterms:W3CDTF">2024-09-16T14:05:37Z</dcterms:modified>
</cp:coreProperties>
</file>